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8" r:id="rId12"/>
    <p:sldId id="265" r:id="rId13"/>
    <p:sldId id="266" r:id="rId14"/>
    <p:sldId id="270" r:id="rId15"/>
    <p:sldId id="269" r:id="rId16"/>
  </p:sldIdLst>
  <p:sldSz cx="14630400" cy="8229600"/>
  <p:notesSz cx="8229600" cy="14630400"/>
  <p:embeddedFontLst>
    <p:embeddedFont>
      <p:font typeface="Cabin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7A40"/>
    <a:srgbClr val="112836"/>
    <a:srgbClr val="AC0000"/>
    <a:srgbClr val="F796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7882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718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47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95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4124" y="2612588"/>
            <a:ext cx="7468553" cy="123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Bank Loan Analysis: Key Insights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324124" y="4385191"/>
            <a:ext cx="7468553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presentation provides a comprehensive analysis of financial loan data, highlighting trends in applications, funding, and defaults. We will explore key metrics and regional variations to understand the landscape of loan performance.</a:t>
            </a: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2FEBD5-5CEC-A399-B7AF-5290710E2AEF}"/>
              </a:ext>
            </a:extLst>
          </p:cNvPr>
          <p:cNvSpPr txBox="1"/>
          <p:nvPr/>
        </p:nvSpPr>
        <p:spPr>
          <a:xfrm>
            <a:off x="12357417" y="6091569"/>
            <a:ext cx="1592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- Krish Mehta</a:t>
            </a:r>
          </a:p>
        </p:txBody>
      </p:sp>
      <p:pic>
        <p:nvPicPr>
          <p:cNvPr id="7" name="Picture 6" descr="A close-up of a dollar bill&#10;&#10;AI-generated content may be incorrect.">
            <a:extLst>
              <a:ext uri="{FF2B5EF4-FFF2-40B4-BE49-F238E27FC236}">
                <a16:creationId xmlns:a16="http://schemas.microsoft.com/office/drawing/2014/main" id="{9E3DBF05-A937-C54B-17F0-B1A0A3D98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653669" cy="8229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497561"/>
            <a:ext cx="12954952" cy="123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Default Rates by Loan Purpose &amp; Home Ownership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1637365"/>
            <a:ext cx="12954952" cy="40247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  <p:sp>
        <p:nvSpPr>
          <p:cNvPr id="4" name="Text 1"/>
          <p:cNvSpPr/>
          <p:nvPr/>
        </p:nvSpPr>
        <p:spPr>
          <a:xfrm>
            <a:off x="837724" y="6192203"/>
            <a:ext cx="297656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Defaults by Purpose</a:t>
            </a:r>
          </a:p>
        </p:txBody>
      </p:sp>
      <p:sp>
        <p:nvSpPr>
          <p:cNvPr id="5" name="Text 2"/>
          <p:cNvSpPr/>
          <p:nvPr/>
        </p:nvSpPr>
        <p:spPr>
          <a:xfrm>
            <a:off x="837724" y="6814304"/>
            <a:ext cx="1295495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en-US" b="1" dirty="0">
                <a:solidFill>
                  <a:srgbClr val="F79607"/>
                </a:solidFill>
                <a:latin typeface="Cabin" pitchFamily="34" charset="0"/>
              </a:rPr>
              <a:t>Small business loans 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show the highest default rate, followed by </a:t>
            </a:r>
            <a:r>
              <a:rPr lang="en-US" b="1" dirty="0">
                <a:solidFill>
                  <a:srgbClr val="F79607"/>
                </a:solidFill>
                <a:latin typeface="Cabin" pitchFamily="34" charset="0"/>
              </a:rPr>
              <a:t>renewable energy 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and </a:t>
            </a:r>
            <a:r>
              <a:rPr lang="en-US" b="1" dirty="0">
                <a:solidFill>
                  <a:srgbClr val="F79607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educational loans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indicating a higher risk associated with this loan purpose. Understanding these patterns is crucial for risk management.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5192" y="288492"/>
            <a:ext cx="5643086" cy="454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Home Ownership Analysis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395192" y="1087677"/>
            <a:ext cx="4181118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Loan Applications by Home Ownership</a:t>
            </a:r>
          </a:p>
        </p:txBody>
      </p:sp>
      <p:sp>
        <p:nvSpPr>
          <p:cNvPr id="5" name="Text 2"/>
          <p:cNvSpPr/>
          <p:nvPr/>
        </p:nvSpPr>
        <p:spPr>
          <a:xfrm>
            <a:off x="11512959" y="2297153"/>
            <a:ext cx="2722250" cy="1817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/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Borrowers with a </a:t>
            </a:r>
            <a:r>
              <a:rPr lang="en-US" sz="1600" b="1" dirty="0">
                <a:solidFill>
                  <a:srgbClr val="0070C0"/>
                </a:solidFill>
                <a:latin typeface="Cabin" pitchFamily="34" charset="0"/>
              </a:rPr>
              <a:t>Rent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 or </a:t>
            </a:r>
            <a:r>
              <a:rPr lang="en-US" sz="1600" b="1" dirty="0">
                <a:solidFill>
                  <a:srgbClr val="0070C0"/>
                </a:solidFill>
                <a:latin typeface="Cabin" pitchFamily="34" charset="0"/>
              </a:rPr>
              <a:t>Mortgage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 account for the largest share of loan applications, reflecting typical housing situations.</a:t>
            </a:r>
          </a:p>
        </p:txBody>
      </p:sp>
      <p:sp>
        <p:nvSpPr>
          <p:cNvPr id="6" name="Text 3"/>
          <p:cNvSpPr/>
          <p:nvPr/>
        </p:nvSpPr>
        <p:spPr>
          <a:xfrm>
            <a:off x="490323" y="4732644"/>
            <a:ext cx="4085987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Funded Amounts by Home Ownership</a:t>
            </a:r>
          </a:p>
        </p:txBody>
      </p:sp>
      <p:sp>
        <p:nvSpPr>
          <p:cNvPr id="8" name="Text 4"/>
          <p:cNvSpPr/>
          <p:nvPr/>
        </p:nvSpPr>
        <p:spPr>
          <a:xfrm>
            <a:off x="11512959" y="6043963"/>
            <a:ext cx="2722250" cy="1449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/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distribution of funded amounts opposes application trends, with </a:t>
            </a:r>
            <a:r>
              <a:rPr lang="en-US" sz="1600" b="1" dirty="0">
                <a:solidFill>
                  <a:srgbClr val="FA7A4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Mortgage holders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has been funded higher amounts than the </a:t>
            </a:r>
            <a:r>
              <a:rPr lang="en-US" sz="1600" b="1" dirty="0">
                <a:solidFill>
                  <a:srgbClr val="FA7A4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Renters </a:t>
            </a:r>
            <a:endParaRPr lang="en-US" sz="1100" b="1" dirty="0">
              <a:solidFill>
                <a:srgbClr val="FA7A4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D50CE0-C1F5-8FB5-DA33-371E0AC4C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92" y="5167739"/>
            <a:ext cx="10838985" cy="29452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E16C37B-13A5-079D-D850-2F455F554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192" y="1568723"/>
            <a:ext cx="10838985" cy="291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047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5914" y="425172"/>
            <a:ext cx="5643086" cy="454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Home Ownership Analysis</a:t>
            </a:r>
            <a:endParaRPr lang="en-US" sz="3200" dirty="0"/>
          </a:p>
        </p:txBody>
      </p:sp>
      <p:sp>
        <p:nvSpPr>
          <p:cNvPr id="9" name="Text 5"/>
          <p:cNvSpPr/>
          <p:nvPr/>
        </p:nvSpPr>
        <p:spPr>
          <a:xfrm>
            <a:off x="595914" y="1418377"/>
            <a:ext cx="3719155" cy="227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 Rates by Home Ownership</a:t>
            </a:r>
          </a:p>
        </p:txBody>
      </p:sp>
      <p:sp>
        <p:nvSpPr>
          <p:cNvPr id="11" name="Text 6"/>
          <p:cNvSpPr/>
          <p:nvPr/>
        </p:nvSpPr>
        <p:spPr>
          <a:xfrm>
            <a:off x="634149" y="6095432"/>
            <a:ext cx="13003792" cy="82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Borrowers with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'OTHER'</a:t>
            </a:r>
            <a:r>
              <a:rPr lang="en-US" b="1" dirty="0">
                <a:solidFill>
                  <a:srgbClr val="AC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home ownership status have the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highest default rates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followed by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'RENT'</a:t>
            </a:r>
            <a:r>
              <a:rPr lang="en-US" b="1" dirty="0">
                <a:solidFill>
                  <a:srgbClr val="AC000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and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'OWN’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AD6DE"/>
                </a:solidFill>
                <a:latin typeface="Cabin" pitchFamily="34" charset="0"/>
              </a:rPr>
              <a:t>While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Mortgage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holders show the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lowest default rate</a:t>
            </a:r>
            <a:r>
              <a:rPr lang="en-US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suggesting greater financial stability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6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0F0B4F-056C-F3A4-7F7E-2FE50ADF4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49" y="2184172"/>
            <a:ext cx="12903320" cy="353201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544" y="487680"/>
            <a:ext cx="6939677" cy="521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State-wise Defaulted Loans</a:t>
            </a:r>
            <a:endParaRPr lang="en-US" sz="3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44" y="1403271"/>
            <a:ext cx="7724775" cy="62766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898612" y="1384578"/>
            <a:ext cx="5005626" cy="12519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Volume &amp; Rate of Defaulted Loans per State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8898612" y="2786658"/>
            <a:ext cx="5005626" cy="1048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Nebraska (NE)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exhibits the highest default rate at 60%, despite a low volume of defaults. 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Nevada (NV)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and </a:t>
            </a:r>
            <a:r>
              <a:rPr lang="en-US" sz="1600" dirty="0">
                <a:solidFill>
                  <a:schemeClr val="accent2">
                    <a:lumMod val="40000"/>
                    <a:lumOff val="6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Alaska (AK)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also show high default percentages. This regional analysis helps identify high-risk areas for lending</a:t>
            </a:r>
            <a:r>
              <a:rPr lang="en-US" sz="13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35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A46B053-B7F5-52F3-03F3-79C2DFB1A0FA}"/>
              </a:ext>
            </a:extLst>
          </p:cNvPr>
          <p:cNvGrpSpPr/>
          <p:nvPr/>
        </p:nvGrpSpPr>
        <p:grpSpPr>
          <a:xfrm>
            <a:off x="8868370" y="4590397"/>
            <a:ext cx="5028486" cy="1073229"/>
            <a:chOff x="8875752" y="4340185"/>
            <a:chExt cx="5028486" cy="1073229"/>
          </a:xfrm>
        </p:grpSpPr>
        <p:sp>
          <p:nvSpPr>
            <p:cNvPr id="6" name="Shape 3"/>
            <p:cNvSpPr/>
            <p:nvPr/>
          </p:nvSpPr>
          <p:spPr>
            <a:xfrm>
              <a:off x="8898612" y="4340185"/>
              <a:ext cx="5005626" cy="1073229"/>
            </a:xfrm>
            <a:prstGeom prst="roundRect">
              <a:avLst>
                <a:gd name="adj" fmla="val 10224"/>
              </a:avLst>
            </a:prstGeom>
            <a:solidFill>
              <a:srgbClr val="112836"/>
            </a:solidFill>
            <a:ln w="22860">
              <a:solidFill>
                <a:srgbClr val="49606E"/>
              </a:solidFill>
              <a:prstDash val="solid"/>
            </a:ln>
          </p:spPr>
        </p:sp>
        <p:sp>
          <p:nvSpPr>
            <p:cNvPr id="7" name="Shape 4"/>
            <p:cNvSpPr/>
            <p:nvPr/>
          </p:nvSpPr>
          <p:spPr>
            <a:xfrm>
              <a:off x="8875752" y="4340185"/>
              <a:ext cx="91440" cy="1073229"/>
            </a:xfrm>
            <a:prstGeom prst="roundRect">
              <a:avLst>
                <a:gd name="adj" fmla="val 29094"/>
              </a:avLst>
            </a:prstGeom>
            <a:solidFill>
              <a:srgbClr val="0A988B"/>
            </a:solidFill>
            <a:ln/>
          </p:spPr>
        </p:sp>
        <p:sp>
          <p:nvSpPr>
            <p:cNvPr id="8" name="Text 5"/>
            <p:cNvSpPr/>
            <p:nvPr/>
          </p:nvSpPr>
          <p:spPr>
            <a:xfrm>
              <a:off x="9167336" y="4540329"/>
              <a:ext cx="2596872" cy="26074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050"/>
                </a:lnSpc>
                <a:buNone/>
              </a:pPr>
              <a:r>
                <a:rPr lang="en-US" dirty="0">
                  <a:solidFill>
                    <a:srgbClr val="CAD6DE"/>
                  </a:solidFill>
                  <a:latin typeface="Times New Roman" panose="02020603050405020304" pitchFamily="18" charset="0"/>
                  <a:ea typeface="Unbounded" pitchFamily="34" charset="-122"/>
                  <a:cs typeface="Times New Roman" panose="02020603050405020304" pitchFamily="18" charset="0"/>
                </a:rPr>
                <a:t>Highest Default Rate</a:t>
              </a:r>
              <a:endParaRPr lang="en-US" sz="1600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9167336" y="4951213"/>
              <a:ext cx="4536758" cy="26205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050"/>
                </a:lnSpc>
                <a:buNone/>
              </a:pPr>
              <a:r>
                <a:rPr lang="en-US" sz="1600" dirty="0">
                  <a:solidFill>
                    <a:srgbClr val="CAD6DE"/>
                  </a:solidFill>
                  <a:latin typeface="Cabin" pitchFamily="34" charset="0"/>
                  <a:ea typeface="Cabin" pitchFamily="34" charset="-122"/>
                  <a:cs typeface="Cabin" pitchFamily="34" charset="-120"/>
                </a:rPr>
                <a:t>Nebraska (NE): 60%</a:t>
              </a:r>
              <a:endParaRPr lang="en-US" sz="135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8D87048-91FF-60E7-A404-534822D6F45C}"/>
              </a:ext>
            </a:extLst>
          </p:cNvPr>
          <p:cNvGrpSpPr/>
          <p:nvPr/>
        </p:nvGrpSpPr>
        <p:grpSpPr>
          <a:xfrm>
            <a:off x="8910042" y="6100168"/>
            <a:ext cx="5028486" cy="1073229"/>
            <a:chOff x="8910042" y="6100168"/>
            <a:chExt cx="5028486" cy="1073229"/>
          </a:xfrm>
        </p:grpSpPr>
        <p:sp>
          <p:nvSpPr>
            <p:cNvPr id="10" name="Shape 7"/>
            <p:cNvSpPr/>
            <p:nvPr/>
          </p:nvSpPr>
          <p:spPr>
            <a:xfrm>
              <a:off x="8932902" y="6100168"/>
              <a:ext cx="5005626" cy="1073229"/>
            </a:xfrm>
            <a:prstGeom prst="roundRect">
              <a:avLst>
                <a:gd name="adj" fmla="val 10224"/>
              </a:avLst>
            </a:prstGeom>
            <a:solidFill>
              <a:srgbClr val="112836"/>
            </a:solidFill>
            <a:ln w="22860">
              <a:solidFill>
                <a:srgbClr val="49606E"/>
              </a:solidFill>
              <a:prstDash val="solid"/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1" name="Shape 8"/>
            <p:cNvSpPr/>
            <p:nvPr/>
          </p:nvSpPr>
          <p:spPr>
            <a:xfrm>
              <a:off x="8910042" y="6100168"/>
              <a:ext cx="91440" cy="1073229"/>
            </a:xfrm>
            <a:prstGeom prst="roundRect">
              <a:avLst>
                <a:gd name="adj" fmla="val 29094"/>
              </a:avLst>
            </a:prstGeom>
            <a:solidFill>
              <a:srgbClr val="0A988B"/>
            </a:solidFill>
            <a:ln/>
          </p:spPr>
        </p:sp>
        <p:sp>
          <p:nvSpPr>
            <p:cNvPr id="12" name="Text 9"/>
            <p:cNvSpPr/>
            <p:nvPr/>
          </p:nvSpPr>
          <p:spPr>
            <a:xfrm>
              <a:off x="9201626" y="6300312"/>
              <a:ext cx="2562939" cy="26074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050"/>
                </a:lnSpc>
                <a:buNone/>
              </a:pPr>
              <a:r>
                <a:rPr lang="en-US" dirty="0">
                  <a:solidFill>
                    <a:srgbClr val="CAD6DE"/>
                  </a:solidFill>
                  <a:latin typeface="Times New Roman" panose="02020603050405020304" pitchFamily="18" charset="0"/>
                  <a:ea typeface="Unbounded" pitchFamily="34" charset="-122"/>
                  <a:cs typeface="Times New Roman" panose="02020603050405020304" pitchFamily="18" charset="0"/>
                </a:rPr>
                <a:t>Lowest Default Rate</a:t>
              </a:r>
              <a:endParaRPr lang="en-US" sz="1600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9201626" y="6711197"/>
              <a:ext cx="4536758" cy="26205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050"/>
                </a:lnSpc>
                <a:buNone/>
              </a:pPr>
              <a:r>
                <a:rPr lang="en-US" sz="1600" dirty="0">
                  <a:solidFill>
                    <a:srgbClr val="CAD6DE"/>
                  </a:solidFill>
                  <a:latin typeface="Cabin" pitchFamily="34" charset="0"/>
                  <a:ea typeface="Cabin" pitchFamily="34" charset="-122"/>
                  <a:cs typeface="Cabin" pitchFamily="34" charset="-120"/>
                </a:rPr>
                <a:t>Iowa (IA), Indiana (IN), Maine (ME): 0%</a:t>
              </a:r>
              <a:endParaRPr lang="en-US" sz="1350" dirty="0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554968"/>
            <a:ext cx="6166625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Impact of People’s Income on Loans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69067" y="5480341"/>
            <a:ext cx="423746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Loan Applications by Income Category : 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412594" y="6078186"/>
            <a:ext cx="6523464" cy="1362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bin" pitchFamily="34" charset="0"/>
              </a:rPr>
              <a:t>The</a:t>
            </a:r>
            <a:r>
              <a:rPr lang="en-US" sz="1600" dirty="0">
                <a:solidFill>
                  <a:srgbClr val="0070C0"/>
                </a:solidFill>
                <a:latin typeface="Cabin" pitchFamily="34" charset="0"/>
              </a:rPr>
              <a:t> Lower Middle Class (17,973)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and </a:t>
            </a:r>
            <a:r>
              <a:rPr lang="en-US" sz="1600" dirty="0">
                <a:solidFill>
                  <a:srgbClr val="0070C0"/>
                </a:solidFill>
                <a:latin typeface="Cabin" pitchFamily="34" charset="0"/>
              </a:rPr>
              <a:t>Lower Class (14,967)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contribute the highest applications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These segments are highly credit-dependent and represent the core customer base.</a:t>
            </a:r>
          </a:p>
          <a:p>
            <a:pPr algn="just"/>
            <a:endParaRPr lang="en-US" sz="1600" dirty="0">
              <a:solidFill>
                <a:srgbClr val="CAD6DE"/>
              </a:solidFill>
              <a:latin typeface="Cabin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653970" y="5480341"/>
            <a:ext cx="5036116" cy="30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Defaulted Volume &amp; Rate by Income Category : </a:t>
            </a:r>
          </a:p>
        </p:txBody>
      </p:sp>
      <p:sp>
        <p:nvSpPr>
          <p:cNvPr id="8" name="Text 4"/>
          <p:cNvSpPr/>
          <p:nvPr/>
        </p:nvSpPr>
        <p:spPr>
          <a:xfrm>
            <a:off x="7430944" y="6044878"/>
            <a:ext cx="6758743" cy="1362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bin" pitchFamily="34" charset="0"/>
              </a:rPr>
              <a:t>The</a:t>
            </a:r>
            <a:r>
              <a:rPr lang="en-US" sz="1600" dirty="0">
                <a:solidFill>
                  <a:srgbClr val="FA7A40"/>
                </a:solidFill>
                <a:latin typeface="Cabin" pitchFamily="34" charset="0"/>
              </a:rPr>
              <a:t> Upper Middle Class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has the highest </a:t>
            </a:r>
            <a:r>
              <a:rPr lang="en-US" sz="1600" dirty="0">
                <a:solidFill>
                  <a:srgbClr val="FA7A40"/>
                </a:solidFill>
                <a:latin typeface="Cabin" pitchFamily="34" charset="0"/>
              </a:rPr>
              <a:t>default rate (17%)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despite low application numbers.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A balanced credit strategy focusing on controlled expansion in the </a:t>
            </a:r>
            <a:r>
              <a:rPr lang="en-US" sz="1600" dirty="0">
                <a:solidFill>
                  <a:srgbClr val="FA7A40"/>
                </a:solidFill>
                <a:latin typeface="Cabin" pitchFamily="34" charset="0"/>
              </a:rPr>
              <a:t>Lower Middle Class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 segment can </a:t>
            </a:r>
            <a:r>
              <a:rPr lang="en-US" sz="1600" dirty="0" err="1">
                <a:solidFill>
                  <a:srgbClr val="CAD6DE"/>
                </a:solidFill>
                <a:latin typeface="Cabin" pitchFamily="34" charset="0"/>
              </a:rPr>
              <a:t>maximise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 profitability while </a:t>
            </a:r>
            <a:r>
              <a:rPr lang="en-US" sz="1600" dirty="0" err="1">
                <a:solidFill>
                  <a:srgbClr val="CAD6DE"/>
                </a:solidFill>
                <a:latin typeface="Cabin" pitchFamily="34" charset="0"/>
              </a:rPr>
              <a:t>minimising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 NPAs.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0B53C9-9DD0-7D29-875B-3437DDFF2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93" y="1908349"/>
            <a:ext cx="6758743" cy="26010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06F1055-E933-D450-BCAB-58F0BCC292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0945" y="1908349"/>
            <a:ext cx="6758743" cy="26010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17555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6889C0-E031-D49F-F292-A456D2BA2BD1}"/>
              </a:ext>
            </a:extLst>
          </p:cNvPr>
          <p:cNvSpPr txBox="1"/>
          <p:nvPr/>
        </p:nvSpPr>
        <p:spPr>
          <a:xfrm>
            <a:off x="4427034" y="3763537"/>
            <a:ext cx="5363736" cy="1260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indent="0">
              <a:lnSpc>
                <a:spcPts val="4100"/>
              </a:lnSpc>
              <a:buNone/>
              <a:defRPr sz="325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defRPr>
            </a:lvl1pPr>
          </a:lstStyle>
          <a:p>
            <a:pPr algn="ctr"/>
            <a:r>
              <a:rPr lang="en-I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58926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8066" y="362898"/>
            <a:ext cx="6076355" cy="528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Loan Application Trends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747" y="1208674"/>
            <a:ext cx="11893077" cy="3856110"/>
          </a:xfrm>
          <a:prstGeom prst="roundRect">
            <a:avLst>
              <a:gd name="adj" fmla="val 628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  <p:sp>
        <p:nvSpPr>
          <p:cNvPr id="4" name="Text 1"/>
          <p:cNvSpPr/>
          <p:nvPr/>
        </p:nvSpPr>
        <p:spPr>
          <a:xfrm>
            <a:off x="718066" y="5496756"/>
            <a:ext cx="5388888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550"/>
              </a:lnSpc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</a:rPr>
              <a:t>Monthly Loan Applications</a:t>
            </a:r>
          </a:p>
        </p:txBody>
      </p:sp>
      <p:sp>
        <p:nvSpPr>
          <p:cNvPr id="5" name="Text 2"/>
          <p:cNvSpPr/>
          <p:nvPr/>
        </p:nvSpPr>
        <p:spPr>
          <a:xfrm>
            <a:off x="718066" y="6063496"/>
            <a:ext cx="13510890" cy="545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Total loan applications show a consistent upward trend throughout 2021, culminating in 4,314 applications in December. This indicates a growing demand for</a:t>
            </a:r>
          </a:p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financial loans</a:t>
            </a: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4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E66673B-43B2-2E51-7C31-43F0A002D026}"/>
              </a:ext>
            </a:extLst>
          </p:cNvPr>
          <p:cNvGrpSpPr/>
          <p:nvPr/>
        </p:nvGrpSpPr>
        <p:grpSpPr>
          <a:xfrm>
            <a:off x="718066" y="6814780"/>
            <a:ext cx="6520220" cy="981789"/>
            <a:chOff x="718066" y="6530031"/>
            <a:chExt cx="6520220" cy="981789"/>
          </a:xfrm>
        </p:grpSpPr>
        <p:sp>
          <p:nvSpPr>
            <p:cNvPr id="6" name="Shape 3"/>
            <p:cNvSpPr/>
            <p:nvPr/>
          </p:nvSpPr>
          <p:spPr>
            <a:xfrm>
              <a:off x="718066" y="6530031"/>
              <a:ext cx="6520220" cy="981789"/>
            </a:xfrm>
            <a:prstGeom prst="roundRect">
              <a:avLst>
                <a:gd name="adj" fmla="val 2743"/>
              </a:avLst>
            </a:prstGeom>
            <a:solidFill>
              <a:srgbClr val="304755"/>
            </a:solidFill>
            <a:ln/>
          </p:spPr>
        </p:sp>
        <p:sp>
          <p:nvSpPr>
            <p:cNvPr id="7" name="Text 4"/>
            <p:cNvSpPr/>
            <p:nvPr/>
          </p:nvSpPr>
          <p:spPr>
            <a:xfrm>
              <a:off x="897493" y="6682740"/>
              <a:ext cx="2261473" cy="26396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050"/>
                </a:lnSpc>
                <a:buNone/>
              </a:pPr>
              <a:r>
                <a:rPr lang="en-US" sz="1650" dirty="0">
                  <a:solidFill>
                    <a:srgbClr val="CAD6DE"/>
                  </a:solidFill>
                  <a:latin typeface="Times New Roman" panose="02020603050405020304" pitchFamily="18" charset="0"/>
                  <a:ea typeface="Unbounded" pitchFamily="34" charset="-122"/>
                  <a:cs typeface="Times New Roman" panose="02020603050405020304" pitchFamily="18" charset="0"/>
                </a:rPr>
                <a:t>Total Applications</a:t>
              </a:r>
              <a:endParaRPr lang="en-US" sz="1650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897493" y="7038975"/>
              <a:ext cx="6161365" cy="26670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00"/>
                </a:lnSpc>
                <a:buNone/>
              </a:pPr>
              <a:r>
                <a:rPr lang="en-US" sz="1400" dirty="0">
                  <a:solidFill>
                    <a:srgbClr val="CAD6DE"/>
                  </a:solidFill>
                  <a:latin typeface="Cabin" pitchFamily="34" charset="0"/>
                  <a:ea typeface="Cabin" pitchFamily="34" charset="-122"/>
                  <a:cs typeface="Cabin" pitchFamily="34" charset="-120"/>
                </a:rPr>
                <a:t>38,576</a:t>
              </a:r>
              <a:endParaRPr lang="en-US" sz="14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BC974B-959E-B42F-C21D-1045DDC2C026}"/>
              </a:ext>
            </a:extLst>
          </p:cNvPr>
          <p:cNvGrpSpPr/>
          <p:nvPr/>
        </p:nvGrpSpPr>
        <p:grpSpPr>
          <a:xfrm>
            <a:off x="7392114" y="6814779"/>
            <a:ext cx="6520220" cy="981789"/>
            <a:chOff x="7392114" y="6530031"/>
            <a:chExt cx="6520220" cy="981789"/>
          </a:xfrm>
        </p:grpSpPr>
        <p:sp>
          <p:nvSpPr>
            <p:cNvPr id="9" name="Shape 6"/>
            <p:cNvSpPr/>
            <p:nvPr/>
          </p:nvSpPr>
          <p:spPr>
            <a:xfrm>
              <a:off x="7392114" y="6530031"/>
              <a:ext cx="6520220" cy="981789"/>
            </a:xfrm>
            <a:prstGeom prst="roundRect">
              <a:avLst>
                <a:gd name="adj" fmla="val 2743"/>
              </a:avLst>
            </a:prstGeom>
            <a:solidFill>
              <a:srgbClr val="304755"/>
            </a:solidFill>
            <a:ln/>
          </p:spPr>
        </p:sp>
        <p:sp>
          <p:nvSpPr>
            <p:cNvPr id="10" name="Text 7"/>
            <p:cNvSpPr/>
            <p:nvPr/>
          </p:nvSpPr>
          <p:spPr>
            <a:xfrm>
              <a:off x="7571542" y="6682740"/>
              <a:ext cx="3098483" cy="26396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050"/>
                </a:lnSpc>
                <a:buNone/>
              </a:pPr>
              <a:r>
                <a:rPr lang="en-US" sz="1650" dirty="0">
                  <a:solidFill>
                    <a:srgbClr val="CAD6DE"/>
                  </a:solidFill>
                  <a:latin typeface="Times New Roman" panose="02020603050405020304" pitchFamily="18" charset="0"/>
                  <a:ea typeface="Unbounded" pitchFamily="34" charset="-122"/>
                  <a:cs typeface="Times New Roman" panose="02020603050405020304" pitchFamily="18" charset="0"/>
                </a:rPr>
                <a:t>Latest Month (Dec 2021)</a:t>
              </a:r>
              <a:endParaRPr lang="en-US" sz="1650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7571542" y="7038975"/>
              <a:ext cx="6161365" cy="26670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00"/>
                </a:lnSpc>
                <a:buNone/>
              </a:pPr>
              <a:r>
                <a:rPr lang="en-US" sz="1400" dirty="0">
                  <a:solidFill>
                    <a:srgbClr val="CAD6DE"/>
                  </a:solidFill>
                  <a:latin typeface="Cabin" pitchFamily="34" charset="0"/>
                  <a:ea typeface="Cabin" pitchFamily="34" charset="-122"/>
                  <a:cs typeface="Cabin" pitchFamily="34" charset="-120"/>
                </a:rPr>
                <a:t>4,314</a:t>
              </a:r>
              <a:endParaRPr lang="en-US" sz="1400"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168" y="314186"/>
            <a:ext cx="821900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Funding &amp; Payments Overview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71168" y="5233366"/>
            <a:ext cx="5597843" cy="453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Monthly Funded Amounts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71168" y="5836682"/>
            <a:ext cx="13088064" cy="592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total amount funded also increased month-over-month, reaching $53.98 million in December 2021. This growth aligns with the rising number of loan applications.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71168" y="6628567"/>
            <a:ext cx="6455331" cy="1071563"/>
          </a:xfrm>
          <a:prstGeom prst="roundRect">
            <a:avLst>
              <a:gd name="adj" fmla="val 2699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963930" y="6821329"/>
            <a:ext cx="289512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Total Funded Amount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3930" y="7211258"/>
            <a:ext cx="6069806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$435.76 M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7403902" y="6628567"/>
            <a:ext cx="6455331" cy="1071563"/>
          </a:xfrm>
          <a:prstGeom prst="roundRect">
            <a:avLst>
              <a:gd name="adj" fmla="val 2699"/>
            </a:avLst>
          </a:prstGeom>
          <a:solidFill>
            <a:srgbClr val="304755"/>
          </a:solidFill>
          <a:ln/>
        </p:spPr>
      </p:sp>
      <p:sp>
        <p:nvSpPr>
          <p:cNvPr id="10" name="Text 7"/>
          <p:cNvSpPr/>
          <p:nvPr/>
        </p:nvSpPr>
        <p:spPr>
          <a:xfrm>
            <a:off x="7596664" y="6821329"/>
            <a:ext cx="309645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Total Amount Received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7211258"/>
            <a:ext cx="6069806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$473.07 M</a:t>
            </a:r>
            <a:endParaRPr lang="en-US" sz="15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0B5E5F7-1B44-38EC-6B8B-950318E6F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195" y="1124783"/>
            <a:ext cx="10483912" cy="39013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1268" y="335706"/>
            <a:ext cx="5257562" cy="410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Loan Performance Metrics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2327910" y="1859518"/>
            <a:ext cx="1715333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12.05%</a:t>
            </a:r>
            <a:endParaRPr lang="en-US" sz="2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672" y="987862"/>
            <a:ext cx="2091928" cy="20919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116098" y="3207306"/>
            <a:ext cx="2139077" cy="205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Average Interest Rate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2304336" y="4975503"/>
            <a:ext cx="1715333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13.33%</a:t>
            </a:r>
            <a:endParaRPr lang="en-US" sz="27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6098" y="4103846"/>
            <a:ext cx="2091928" cy="20919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291477" y="6333983"/>
            <a:ext cx="1741170" cy="205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400" dirty="0">
                <a:solidFill>
                  <a:srgbClr val="CAD6DE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Average DTI Ratio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621268" y="6941818"/>
            <a:ext cx="4672965" cy="9148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buNone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These key financial indicators provide insight into the overall risk and profitability of the loan portfolio. The average interest rate reflects the cost of borrowing, while the Debt-to-Income (DTI) ratio indicates borrowers' capacity to repay.</a:t>
            </a:r>
            <a:endParaRPr lang="en-US" sz="14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0603" y="1221873"/>
            <a:ext cx="3744278" cy="3614857"/>
          </a:xfrm>
          <a:prstGeom prst="roundRect">
            <a:avLst>
              <a:gd name="adj" fmla="val 6126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15000" dist="38100" dir="5400000" sy="-100000" algn="bl" rotWithShape="0"/>
          </a:effectLst>
        </p:spPr>
      </p:pic>
      <p:sp>
        <p:nvSpPr>
          <p:cNvPr id="11" name="Text 6"/>
          <p:cNvSpPr/>
          <p:nvPr/>
        </p:nvSpPr>
        <p:spPr>
          <a:xfrm>
            <a:off x="6423779" y="5143500"/>
            <a:ext cx="6074450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endParaRPr lang="en-US" sz="1050" dirty="0"/>
          </a:p>
        </p:txBody>
      </p:sp>
      <p:sp>
        <p:nvSpPr>
          <p:cNvPr id="12" name="Text 7"/>
          <p:cNvSpPr/>
          <p:nvPr/>
        </p:nvSpPr>
        <p:spPr>
          <a:xfrm>
            <a:off x="6423779" y="5630331"/>
            <a:ext cx="3473648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Loan Status Overview</a:t>
            </a:r>
            <a:endParaRPr lang="en-US" sz="2400" dirty="0"/>
          </a:p>
        </p:txBody>
      </p:sp>
      <p:sp>
        <p:nvSpPr>
          <p:cNvPr id="13" name="Text 8"/>
          <p:cNvSpPr/>
          <p:nvPr/>
        </p:nvSpPr>
        <p:spPr>
          <a:xfrm>
            <a:off x="6423779" y="5842873"/>
            <a:ext cx="6074450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endParaRPr lang="en-US" sz="1050" dirty="0"/>
          </a:p>
        </p:txBody>
      </p:sp>
      <p:sp>
        <p:nvSpPr>
          <p:cNvPr id="14" name="Text 9"/>
          <p:cNvSpPr/>
          <p:nvPr/>
        </p:nvSpPr>
        <p:spPr>
          <a:xfrm>
            <a:off x="6423779" y="6320417"/>
            <a:ext cx="7234348" cy="430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significant majority of loans, </a:t>
            </a:r>
            <a:r>
              <a:rPr lang="en-US" sz="14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83%, have been fully paid</a:t>
            </a: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indicating a strong repayment success rate.</a:t>
            </a:r>
            <a:endParaRPr lang="en-US" sz="1400" dirty="0"/>
          </a:p>
        </p:txBody>
      </p:sp>
      <p:sp>
        <p:nvSpPr>
          <p:cNvPr id="15" name="Text 10"/>
          <p:cNvSpPr/>
          <p:nvPr/>
        </p:nvSpPr>
        <p:spPr>
          <a:xfrm>
            <a:off x="6423779" y="6954415"/>
            <a:ext cx="7234348" cy="286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</a:t>
            </a:r>
            <a:r>
              <a:rPr lang="en-US" sz="14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charged off rate stands at 14%</a:t>
            </a: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representing loans that are unlikely to be recovered.</a:t>
            </a:r>
            <a:endParaRPr lang="en-US" sz="1400" dirty="0"/>
          </a:p>
        </p:txBody>
      </p:sp>
      <p:sp>
        <p:nvSpPr>
          <p:cNvPr id="16" name="Text 11"/>
          <p:cNvSpPr/>
          <p:nvPr/>
        </p:nvSpPr>
        <p:spPr>
          <a:xfrm>
            <a:off x="6423779" y="7352974"/>
            <a:ext cx="7234348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Only 3% of loans are currently active or in progress</a:t>
            </a:r>
            <a:r>
              <a:rPr lang="en-US" sz="1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suggesting a mature portfolio with most loans either resolved or defaulted.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8556" y="291176"/>
            <a:ext cx="7635002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Regional Loan Distribution</a:t>
            </a:r>
            <a:endParaRPr lang="en-US" sz="3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936" y="2096750"/>
            <a:ext cx="6233993" cy="40361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  <p:sp>
        <p:nvSpPr>
          <p:cNvPr id="4" name="Text 1"/>
          <p:cNvSpPr/>
          <p:nvPr/>
        </p:nvSpPr>
        <p:spPr>
          <a:xfrm>
            <a:off x="2099795" y="1474935"/>
            <a:ext cx="4837986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Total Loan Applications per State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20935" y="6492359"/>
            <a:ext cx="6233993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B0F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California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leads in loan applications, followed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by</a:t>
            </a:r>
            <a:r>
              <a:rPr lang="en-US" sz="1600" dirty="0">
                <a:solidFill>
                  <a:srgbClr val="00B0F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00" b="1" dirty="0">
                <a:solidFill>
                  <a:srgbClr val="00B0F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New York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and </a:t>
            </a:r>
            <a:r>
              <a:rPr lang="en-US" sz="1600" b="1" dirty="0">
                <a:solidFill>
                  <a:srgbClr val="00B0F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Florida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indicating high demand in these populous states.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2207" y="2045731"/>
            <a:ext cx="6397258" cy="41381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  <p:sp>
        <p:nvSpPr>
          <p:cNvPr id="7" name="Text 3"/>
          <p:cNvSpPr/>
          <p:nvPr/>
        </p:nvSpPr>
        <p:spPr>
          <a:xfrm>
            <a:off x="8972907" y="1458219"/>
            <a:ext cx="4637961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Total Fund Allocations per State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7567853" y="6493654"/>
            <a:ext cx="6233993" cy="988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FA7A4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California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also receives the largest share </a:t>
            </a:r>
            <a:r>
              <a:rPr lang="en-US" sz="1600" b="1" dirty="0">
                <a:solidFill>
                  <a:srgbClr val="FA7A4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($78484K)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of funded amounts, consistent with its high application volume. This highlights key markets for loan distribution.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194" y="418456"/>
            <a:ext cx="6409719" cy="631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Loan Performance by Term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23" y="2123920"/>
            <a:ext cx="5264982" cy="39817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0000" dist="38100" dir="5400000" sy="-100000" algn="bl" rotWithShape="0"/>
          </a:effectLst>
        </p:spPr>
      </p:pic>
      <p:sp>
        <p:nvSpPr>
          <p:cNvPr id="4" name="Text 1"/>
          <p:cNvSpPr/>
          <p:nvPr/>
        </p:nvSpPr>
        <p:spPr>
          <a:xfrm>
            <a:off x="1955589" y="1536132"/>
            <a:ext cx="2520849" cy="408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Applications by Tenure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583523" y="6978384"/>
            <a:ext cx="5264982" cy="855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majority of loan applications are for 36-month terms, indicating a preference for shorter repayment periods.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2040" y="2123919"/>
            <a:ext cx="6024838" cy="39817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0000" dist="38100" dir="5400000" sy="-100000" algn="bl" rotWithShape="0"/>
          </a:effectLst>
        </p:spPr>
      </p:pic>
      <p:sp>
        <p:nvSpPr>
          <p:cNvPr id="7" name="Text 3"/>
          <p:cNvSpPr/>
          <p:nvPr/>
        </p:nvSpPr>
        <p:spPr>
          <a:xfrm>
            <a:off x="9733915" y="1637143"/>
            <a:ext cx="3513734" cy="281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Funded Amount by Tenure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8022040" y="6978383"/>
            <a:ext cx="6024838" cy="1150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36-month loans account for a larger portion of the total funded amount, indicating that shorter-term loans dominate the funding distribution.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194" y="476320"/>
            <a:ext cx="6305547" cy="619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Times New Roman" panose="02020603050405020304" pitchFamily="18" charset="0"/>
              </a:rPr>
              <a:t>Loan</a:t>
            </a:r>
            <a:r>
              <a:rPr lang="en-US" sz="19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 </a:t>
            </a:r>
            <a:r>
              <a:rPr lang="en-US" sz="3000" dirty="0">
                <a:solidFill>
                  <a:srgbClr val="FFFFFF"/>
                </a:solidFill>
                <a:latin typeface="Times New Roman" panose="02020603050405020304" pitchFamily="18" charset="0"/>
              </a:rPr>
              <a:t>Performance</a:t>
            </a:r>
            <a:r>
              <a:rPr lang="en-US" sz="19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 </a:t>
            </a:r>
            <a:r>
              <a:rPr lang="en-US" sz="3000" dirty="0">
                <a:solidFill>
                  <a:srgbClr val="FFFFFF"/>
                </a:solidFill>
                <a:latin typeface="Times New Roman" panose="02020603050405020304" pitchFamily="18" charset="0"/>
              </a:rPr>
              <a:t>by Term</a:t>
            </a:r>
          </a:p>
        </p:txBody>
      </p:sp>
      <p:sp>
        <p:nvSpPr>
          <p:cNvPr id="10" name="Text 5"/>
          <p:cNvSpPr/>
          <p:nvPr/>
        </p:nvSpPr>
        <p:spPr>
          <a:xfrm>
            <a:off x="10025602" y="1591883"/>
            <a:ext cx="2491430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200"/>
              </a:lnSpc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Defaults by Tenure</a:t>
            </a:r>
          </a:p>
        </p:txBody>
      </p:sp>
      <p:sp>
        <p:nvSpPr>
          <p:cNvPr id="11" name="Text 6"/>
          <p:cNvSpPr/>
          <p:nvPr/>
        </p:nvSpPr>
        <p:spPr>
          <a:xfrm>
            <a:off x="8044408" y="6771581"/>
            <a:ext cx="5891512" cy="1216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Loans for 36 months have more defaults in absolute numbers, suggesting higher risk, while loans for 60 months represent a lower default rate.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/>
          <a:srcRect t="8213"/>
          <a:stretch/>
        </p:blipFill>
        <p:spPr>
          <a:xfrm>
            <a:off x="933907" y="2071869"/>
            <a:ext cx="5275617" cy="38659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0000" dist="38100" dir="5400000" sy="-100000" algn="bl" rotWithShape="0"/>
          </a:effectLst>
        </p:spPr>
      </p:pic>
      <p:sp>
        <p:nvSpPr>
          <p:cNvPr id="13" name="Text 7"/>
          <p:cNvSpPr/>
          <p:nvPr/>
        </p:nvSpPr>
        <p:spPr>
          <a:xfrm>
            <a:off x="1802010" y="1580468"/>
            <a:ext cx="3956804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200"/>
              </a:lnSpc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Amount Received by Tenure</a:t>
            </a:r>
          </a:p>
        </p:txBody>
      </p:sp>
      <p:sp>
        <p:nvSpPr>
          <p:cNvPr id="14" name="Text 8"/>
          <p:cNvSpPr/>
          <p:nvPr/>
        </p:nvSpPr>
        <p:spPr>
          <a:xfrm>
            <a:off x="694479" y="6771580"/>
            <a:ext cx="5891514" cy="1216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60-month loan tenure accounts for 38% of the total amount received ($164.3M), while the 36-month loan tenure represent 62% ($271.5M).</a:t>
            </a:r>
            <a:endParaRPr lang="en-US" sz="16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E3BB21-8C63-7C21-145B-B9ECC1731A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213"/>
          <a:stretch/>
        </p:blipFill>
        <p:spPr>
          <a:xfrm>
            <a:off x="8206451" y="2071869"/>
            <a:ext cx="5442541" cy="38659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0000" dist="381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64283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910" y="480382"/>
            <a:ext cx="10756225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Impact</a:t>
            </a:r>
            <a:r>
              <a:rPr lang="en-US" sz="32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 of Work Experience on Loans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48" y="2273093"/>
            <a:ext cx="6755223" cy="26010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  <p:sp>
        <p:nvSpPr>
          <p:cNvPr id="4" name="Text 1"/>
          <p:cNvSpPr/>
          <p:nvPr/>
        </p:nvSpPr>
        <p:spPr>
          <a:xfrm>
            <a:off x="602165" y="5599253"/>
            <a:ext cx="4259766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Loan Applications by Work Experience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412594" y="6129825"/>
            <a:ext cx="6534615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Clients with </a:t>
            </a:r>
            <a:r>
              <a:rPr lang="en-US" sz="1600" b="1" dirty="0">
                <a:solidFill>
                  <a:srgbClr val="0070C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10+ years &amp; &lt; 1 year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of experience submit the most loan applications, followed by those with </a:t>
            </a:r>
            <a:r>
              <a:rPr lang="en-US" sz="1600" b="1" dirty="0">
                <a:solidFill>
                  <a:srgbClr val="0070C0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less than 1 year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indicating diverse borrower profiles.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0946" y="2273093"/>
            <a:ext cx="6902605" cy="26010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  <p:sp>
        <p:nvSpPr>
          <p:cNvPr id="7" name="Text 3"/>
          <p:cNvSpPr/>
          <p:nvPr/>
        </p:nvSpPr>
        <p:spPr>
          <a:xfrm>
            <a:off x="7430947" y="5599253"/>
            <a:ext cx="4879999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Defaulted Volume &amp; Rate by Work Experience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7430947" y="6069057"/>
            <a:ext cx="6786857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Default rates vary across experience levels, with </a:t>
            </a:r>
            <a:r>
              <a:rPr lang="en-US" sz="1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7 years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and </a:t>
            </a:r>
            <a:r>
              <a:rPr 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10+ years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showing slightly </a:t>
            </a:r>
            <a:r>
              <a:rPr lang="en-US" sz="16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higher percentages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 </a:t>
            </a:r>
          </a:p>
          <a:p>
            <a:pPr marL="285750" indent="-285750" algn="just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suggests that experience alone doesn't guarantee lower risk.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12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411368"/>
            <a:ext cx="6651188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ea typeface="Unbounded" pitchFamily="34" charset="-122"/>
                <a:cs typeface="Times New Roman" panose="02020603050405020304" pitchFamily="18" charset="0"/>
              </a:rPr>
              <a:t>Loan Purpose Analysis</a:t>
            </a:r>
            <a:endParaRPr lang="en-US" sz="3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11" y="1728747"/>
            <a:ext cx="6500718" cy="27448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  <p:sp>
        <p:nvSpPr>
          <p:cNvPr id="4" name="Text 1"/>
          <p:cNvSpPr/>
          <p:nvPr/>
        </p:nvSpPr>
        <p:spPr>
          <a:xfrm>
            <a:off x="497711" y="5378608"/>
            <a:ext cx="353798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by Purpose :</a:t>
            </a:r>
          </a:p>
        </p:txBody>
      </p:sp>
      <p:sp>
        <p:nvSpPr>
          <p:cNvPr id="5" name="Text 2"/>
          <p:cNvSpPr/>
          <p:nvPr/>
        </p:nvSpPr>
        <p:spPr>
          <a:xfrm>
            <a:off x="497710" y="5901646"/>
            <a:ext cx="6500717" cy="132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abin" pitchFamily="34" charset="0"/>
              </a:rPr>
              <a:t>Debt consolidation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is the primary reason for loan applications, followed by </a:t>
            </a:r>
            <a:r>
              <a:rPr lang="en-US" sz="1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abin" pitchFamily="34" charset="0"/>
              </a:rPr>
              <a:t>credit card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and other personal expenses. This highlights key areas of financial need among borrowers.</a:t>
            </a: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1" y="1696958"/>
            <a:ext cx="6914316" cy="28159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275" endPos="0" dist="101600" dir="5400000" sy="-100000" algn="bl" rotWithShape="0"/>
          </a:effectLst>
        </p:spPr>
      </p:pic>
      <p:sp>
        <p:nvSpPr>
          <p:cNvPr id="7" name="Text 3"/>
          <p:cNvSpPr/>
          <p:nvPr/>
        </p:nvSpPr>
        <p:spPr>
          <a:xfrm>
            <a:off x="7315201" y="5378609"/>
            <a:ext cx="403144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Funded Amount by Purpose :</a:t>
            </a:r>
          </a:p>
        </p:txBody>
      </p:sp>
      <p:sp>
        <p:nvSpPr>
          <p:cNvPr id="8" name="Text 4"/>
          <p:cNvSpPr/>
          <p:nvPr/>
        </p:nvSpPr>
        <p:spPr>
          <a:xfrm>
            <a:off x="7315200" y="5901646"/>
            <a:ext cx="6817490" cy="12072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just">
              <a:lnSpc>
                <a:spcPts val="26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FA7A40"/>
                </a:solidFill>
                <a:latin typeface="Cabin" pitchFamily="34" charset="0"/>
              </a:rPr>
              <a:t>Debt consolidation </a:t>
            </a:r>
            <a:r>
              <a:rPr lang="en-US" sz="1600" dirty="0">
                <a:solidFill>
                  <a:srgbClr val="CAD6DE"/>
                </a:solidFill>
                <a:latin typeface="Cabin" pitchFamily="34" charset="0"/>
              </a:rPr>
              <a:t>also accounts for the largest portion of funded amounts, reinforcing its significance in the loan portfolio.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899</Words>
  <Application>Microsoft Office PowerPoint</Application>
  <PresentationFormat>Custom</PresentationFormat>
  <Paragraphs>95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Cabin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krish mehta</cp:lastModifiedBy>
  <cp:revision>50</cp:revision>
  <dcterms:created xsi:type="dcterms:W3CDTF">2026-01-27T07:39:34Z</dcterms:created>
  <dcterms:modified xsi:type="dcterms:W3CDTF">2026-01-30T23:42:43Z</dcterms:modified>
</cp:coreProperties>
</file>